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325" r:id="rId2"/>
    <p:sldId id="327" r:id="rId3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B"/>
    <a:srgbClr val="FF0000"/>
    <a:srgbClr val="FFFF99"/>
    <a:srgbClr val="3333CC"/>
    <a:srgbClr val="0000FF"/>
    <a:srgbClr val="00FF9F"/>
    <a:srgbClr val="CC6600"/>
    <a:srgbClr val="292929"/>
    <a:srgbClr val="8FB7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1926" cy="4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75" y="0"/>
            <a:ext cx="3101925" cy="4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69925"/>
            <a:ext cx="4760912" cy="3570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644" y="4463143"/>
            <a:ext cx="5167313" cy="42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286"/>
            <a:ext cx="3101926" cy="4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75" y="8926286"/>
            <a:ext cx="3101925" cy="4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C7DD14-23BC-4203-B1D7-0DD5F4EDF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0502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Please</a:t>
            </a:r>
            <a:r>
              <a:rPr lang="en-US" baseline="0" dirty="0" smtClean="0"/>
              <a:t> Write your Company Name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Please Include your logo over the space assigned</a:t>
            </a:r>
          </a:p>
          <a:p>
            <a:pPr marL="228600" indent="-228600">
              <a:buAutoNum type="arabicParenR"/>
            </a:pPr>
            <a:r>
              <a:rPr lang="en-US" dirty="0" smtClean="0"/>
              <a:t>Please include a synthesis of your Business Area(s)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Please outline your strongholds and point</a:t>
            </a:r>
            <a:r>
              <a:rPr lang="en-US" baseline="0" dirty="0" smtClean="0"/>
              <a:t> of interests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Please write your Web site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Please put the pin on the map in the areas of Your</a:t>
            </a:r>
            <a:r>
              <a:rPr lang="en-US" baseline="0" dirty="0" smtClean="0"/>
              <a:t> Offices and Your Customers or add a same size map of Your World Presence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Move the four red triangles over the slides in correspondence of your Company Situation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Please Send the file back to mipet@simulationteam.com in PDF or PPT format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7DD14-23BC-4203-B1D7-0DD5F4EDF63A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4082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Please</a:t>
            </a:r>
            <a:r>
              <a:rPr lang="en-US" baseline="0" dirty="0" smtClean="0"/>
              <a:t> Write Your Company Name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Please Include Your logo over the space assigned</a:t>
            </a:r>
          </a:p>
          <a:p>
            <a:pPr marL="228600" indent="-228600">
              <a:buAutoNum type="arabicParenR"/>
            </a:pPr>
            <a:r>
              <a:rPr lang="en-US" dirty="0" smtClean="0"/>
              <a:t>Please put a synthesis of Your Business Area(s)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Please put Your Web site (s)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Please put Your point of Contact/Email for application/URL for Applications</a:t>
            </a:r>
          </a:p>
          <a:p>
            <a:pPr marL="228600" indent="-228600">
              <a:buAutoNum type="arabicParenR"/>
            </a:pPr>
            <a:r>
              <a:rPr lang="en-US" dirty="0" smtClean="0"/>
              <a:t>Please put the pin on the map in the areas of Your</a:t>
            </a:r>
            <a:r>
              <a:rPr lang="en-US" baseline="0" dirty="0" smtClean="0"/>
              <a:t> Offices and Your Customers or add a same size map of Your World Presence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Move the four red triangles over the slides in correspondence of Your Company Situation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Please Send the file back to mipet@simulationteam.com in PDF or PPT format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7DD14-23BC-4203-B1D7-0DD5F4EDF63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082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35AE3-C50D-4458-BD24-F6F7B15599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8BA6-B874-4957-B712-297A98E1D8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488D-80C4-42C0-BB6F-97484F4EF4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C213-6F27-4F24-861C-8CC8E8D122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80F7-80CD-4FBD-9CB6-AF3CB154963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B71F-4B47-4E4A-9C9F-B1C4F16E26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EDCE-3FC8-4A80-B53A-97082CE9F0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F98E-873E-4064-B801-381F6E4FF7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2DDC-1CBC-4624-BA9D-FBA97181A4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5E46-02C5-4CC3-8617-EFB08D1725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389C-E3B7-4E7C-B8F6-BC603234FE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magine 36" descr="c1_Shuaiba6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err="1" smtClean="0"/>
              <a:t>Secondo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sp>
        <p:nvSpPr>
          <p:cNvPr id="3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500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D9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00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D9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00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D9F"/>
                </a:solidFill>
              </a:defRPr>
            </a:lvl1pPr>
          </a:lstStyle>
          <a:p>
            <a:pPr>
              <a:defRPr/>
            </a:pPr>
            <a:fld id="{1DF329F2-DDE6-49EC-A7C2-2442028DFC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2" name="Rectangle 281"/>
          <p:cNvSpPr>
            <a:spLocks noChangeArrowheads="1"/>
          </p:cNvSpPr>
          <p:nvPr userDrawn="1"/>
        </p:nvSpPr>
        <p:spPr bwMode="auto">
          <a:xfrm>
            <a:off x="101600" y="6253163"/>
            <a:ext cx="8953499" cy="554038"/>
          </a:xfrm>
          <a:prstGeom prst="rect">
            <a:avLst/>
          </a:prstGeom>
          <a:solidFill>
            <a:srgbClr val="FFFFCC"/>
          </a:solidFill>
          <a:ln w="19050">
            <a:solidFill>
              <a:srgbClr val="004D9F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defTabSz="762000"/>
            <a:r>
              <a:rPr lang="en-US" sz="1000" b="1" i="1" noProof="0" dirty="0" smtClean="0">
                <a:solidFill>
                  <a:srgbClr val="004D9F"/>
                </a:solidFill>
                <a:cs typeface="Arial" charset="0"/>
              </a:rPr>
              <a:t>Genoa,</a:t>
            </a:r>
            <a:r>
              <a:rPr lang="en-US" sz="1000" b="1" i="1" baseline="0" noProof="0" dirty="0" smtClean="0">
                <a:solidFill>
                  <a:srgbClr val="004D9F"/>
                </a:solidFill>
                <a:cs typeface="Arial" charset="0"/>
              </a:rPr>
              <a:t> Italy, </a:t>
            </a:r>
            <a:r>
              <a:rPr lang="en-US" sz="1000" b="1" i="1" noProof="0" dirty="0" smtClean="0">
                <a:solidFill>
                  <a:srgbClr val="004D9F"/>
                </a:solidFill>
                <a:cs typeface="Arial" charset="0"/>
              </a:rPr>
              <a:t>December 11,</a:t>
            </a:r>
            <a:r>
              <a:rPr lang="en-US" sz="1000" b="1" i="1" baseline="0" noProof="0" dirty="0" smtClean="0">
                <a:solidFill>
                  <a:srgbClr val="004D9F"/>
                </a:solidFill>
                <a:cs typeface="Arial" charset="0"/>
              </a:rPr>
              <a:t> </a:t>
            </a:r>
            <a:r>
              <a:rPr lang="en-US" sz="1000" b="1" i="1" noProof="0" dirty="0" smtClean="0">
                <a:solidFill>
                  <a:srgbClr val="004D9F"/>
                </a:solidFill>
                <a:cs typeface="Arial" charset="0"/>
              </a:rPr>
              <a:t>2014</a:t>
            </a:r>
          </a:p>
          <a:p>
            <a:pPr algn="r" defTabSz="762000"/>
            <a:r>
              <a:rPr lang="en-US" sz="1000" b="1" i="1" noProof="0" dirty="0" smtClean="0">
                <a:solidFill>
                  <a:srgbClr val="004D9F"/>
                </a:solidFill>
                <a:cs typeface="Arial" charset="0"/>
              </a:rPr>
              <a:t>Companies Meet Young Engineers &amp; Engineering Students</a:t>
            </a:r>
          </a:p>
          <a:p>
            <a:pPr algn="r" defTabSz="762000"/>
            <a:r>
              <a:rPr lang="en-US" sz="1000" b="1" i="0" dirty="0" smtClean="0">
                <a:solidFill>
                  <a:srgbClr val="004D9F"/>
                </a:solidFill>
                <a:cs typeface="Arial" charset="0"/>
              </a:rPr>
              <a:t>www.itim.unige.it/mipet/job</a:t>
            </a:r>
            <a:endParaRPr lang="it-IT" sz="1000" b="1" i="0" dirty="0">
              <a:solidFill>
                <a:srgbClr val="004D9F"/>
              </a:solidFill>
              <a:cs typeface="Arial" charset="0"/>
            </a:endParaRPr>
          </a:p>
        </p:txBody>
      </p:sp>
      <p:graphicFrame>
        <p:nvGraphicFramePr>
          <p:cNvPr id="43" name="Object 282"/>
          <p:cNvGraphicFramePr>
            <a:graphicFrameLocks noChangeAspect="1"/>
          </p:cNvGraphicFramePr>
          <p:nvPr userDrawn="1"/>
        </p:nvGraphicFramePr>
        <p:xfrm>
          <a:off x="179512" y="6280150"/>
          <a:ext cx="557212" cy="471487"/>
        </p:xfrm>
        <a:graphic>
          <a:graphicData uri="http://schemas.openxmlformats.org/presentationml/2006/ole">
            <p:oleObj spid="_x0000_s31746" name="Immagine bitmap" r:id="rId15" imgW="11069595" imgH="9390476" progId="PBrush">
              <p:embed/>
            </p:oleObj>
          </a:graphicData>
        </a:graphic>
      </p:graphicFrame>
      <p:grpSp>
        <p:nvGrpSpPr>
          <p:cNvPr id="72" name="Gruppo 71"/>
          <p:cNvGrpSpPr/>
          <p:nvPr userDrawn="1"/>
        </p:nvGrpSpPr>
        <p:grpSpPr>
          <a:xfrm>
            <a:off x="3563888" y="3501008"/>
            <a:ext cx="5373320" cy="2740324"/>
            <a:chOff x="566832" y="3501008"/>
            <a:chExt cx="5373320" cy="2740324"/>
          </a:xfrm>
        </p:grpSpPr>
        <p:sp>
          <p:nvSpPr>
            <p:cNvPr id="64" name="Segnaposto contenuto 5"/>
            <p:cNvSpPr txBox="1">
              <a:spLocks/>
            </p:cNvSpPr>
            <p:nvPr userDrawn="1"/>
          </p:nvSpPr>
          <p:spPr>
            <a:xfrm>
              <a:off x="566832" y="3572769"/>
              <a:ext cx="3732022" cy="2160240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4D9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4D9F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4D9F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4D9F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D9F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D9F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D9F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D9F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4D9F"/>
                  </a:solidFill>
                  <a:latin typeface="+mn-lt"/>
                </a:defRPr>
              </a:lvl9pPr>
            </a:lstStyle>
            <a:p>
              <a:pPr>
                <a:buNone/>
              </a:pPr>
              <a:r>
                <a:rPr lang="en-US" sz="2000" b="1" kern="0" dirty="0" smtClean="0">
                  <a:solidFill>
                    <a:srgbClr val="004D9B"/>
                  </a:solidFill>
                </a:rPr>
                <a:t>Company Size</a:t>
              </a:r>
            </a:p>
            <a:p>
              <a:pPr>
                <a:buNone/>
              </a:pPr>
              <a:endParaRPr lang="en-US" sz="2000" b="1" kern="0" dirty="0" smtClean="0">
                <a:solidFill>
                  <a:srgbClr val="004D9B"/>
                </a:solidFill>
              </a:endParaRPr>
            </a:p>
            <a:p>
              <a:pPr>
                <a:buNone/>
              </a:pPr>
              <a:r>
                <a:rPr lang="en-US" sz="2000" b="1" kern="0" dirty="0" smtClean="0">
                  <a:solidFill>
                    <a:srgbClr val="004D9B"/>
                  </a:solidFill>
                </a:rPr>
                <a:t>People Age</a:t>
              </a:r>
              <a:endParaRPr lang="it-IT" sz="2000" b="1" kern="0" dirty="0" smtClean="0">
                <a:solidFill>
                  <a:srgbClr val="004D9B"/>
                </a:solidFill>
              </a:endParaRPr>
            </a:p>
            <a:p>
              <a:pPr>
                <a:buNone/>
              </a:pPr>
              <a:endParaRPr lang="it-IT" sz="2000" b="1" kern="0" dirty="0" smtClean="0">
                <a:solidFill>
                  <a:srgbClr val="004D9B"/>
                </a:solidFill>
              </a:endParaRPr>
            </a:p>
            <a:p>
              <a:pPr>
                <a:buNone/>
              </a:pPr>
              <a:r>
                <a:rPr lang="en-US" sz="2000" b="1" kern="0" noProof="0" dirty="0" smtClean="0">
                  <a:solidFill>
                    <a:srgbClr val="004D9B"/>
                  </a:solidFill>
                </a:rPr>
                <a:t>Multiculturalism </a:t>
              </a:r>
            </a:p>
            <a:p>
              <a:pPr>
                <a:buNone/>
              </a:pPr>
              <a:endParaRPr lang="en-US" sz="2000" b="1" kern="0" noProof="0" dirty="0" smtClean="0">
                <a:solidFill>
                  <a:srgbClr val="004D9B"/>
                </a:solidFill>
              </a:endParaRPr>
            </a:p>
            <a:p>
              <a:pPr>
                <a:buNone/>
              </a:pPr>
              <a:r>
                <a:rPr lang="en-US" sz="2000" b="1" kern="0" noProof="0" dirty="0" smtClean="0">
                  <a:solidFill>
                    <a:srgbClr val="004D9B"/>
                  </a:solidFill>
                </a:rPr>
                <a:t>Graduates</a:t>
              </a:r>
            </a:p>
          </p:txBody>
        </p:sp>
        <p:grpSp>
          <p:nvGrpSpPr>
            <p:cNvPr id="71" name="Gruppo 70"/>
            <p:cNvGrpSpPr/>
            <p:nvPr userDrawn="1"/>
          </p:nvGrpSpPr>
          <p:grpSpPr>
            <a:xfrm>
              <a:off x="2771800" y="3501008"/>
              <a:ext cx="3168352" cy="2740324"/>
              <a:chOff x="2771800" y="3501008"/>
              <a:chExt cx="3168352" cy="2740324"/>
            </a:xfrm>
          </p:grpSpPr>
          <p:pic>
            <p:nvPicPr>
              <p:cNvPr id="65" name="Picture 60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71800" y="3501008"/>
                <a:ext cx="3168352" cy="58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6" name="Picture 60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71800" y="4221088"/>
                <a:ext cx="3168352" cy="58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7" name="Picture 60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71800" y="4941168"/>
                <a:ext cx="3168352" cy="58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8" name="Picture 60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771800" y="5661248"/>
                <a:ext cx="3168352" cy="580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69" name="Segnaposto contenuto 4"/>
          <p:cNvSpPr txBox="1">
            <a:spLocks noChangeAspect="1"/>
          </p:cNvSpPr>
          <p:nvPr userDrawn="1"/>
        </p:nvSpPr>
        <p:spPr>
          <a:xfrm>
            <a:off x="4807135" y="1192740"/>
            <a:ext cx="4013337" cy="12281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4D9B"/>
                </a:solidFill>
              </a:rPr>
              <a:t>Business Area</a:t>
            </a:r>
          </a:p>
        </p:txBody>
      </p:sp>
      <p:sp>
        <p:nvSpPr>
          <p:cNvPr id="70" name="Segnaposto testo 8"/>
          <p:cNvSpPr txBox="1">
            <a:spLocks/>
          </p:cNvSpPr>
          <p:nvPr userDrawn="1"/>
        </p:nvSpPr>
        <p:spPr>
          <a:xfrm>
            <a:off x="611560" y="3573016"/>
            <a:ext cx="2520000" cy="2520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D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D9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D9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D9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9pPr>
          </a:lstStyle>
          <a:p>
            <a:endParaRPr lang="it-IT" kern="0" dirty="0">
              <a:solidFill>
                <a:srgbClr val="004D9B"/>
              </a:solidFill>
            </a:endParaRPr>
          </a:p>
        </p:txBody>
      </p:sp>
      <p:grpSp>
        <p:nvGrpSpPr>
          <p:cNvPr id="89" name="Gruppo 88"/>
          <p:cNvGrpSpPr/>
          <p:nvPr userDrawn="1"/>
        </p:nvGrpSpPr>
        <p:grpSpPr>
          <a:xfrm>
            <a:off x="5868144" y="3789040"/>
            <a:ext cx="3024336" cy="2437239"/>
            <a:chOff x="5868144" y="3789040"/>
            <a:chExt cx="3024336" cy="2437239"/>
          </a:xfrm>
        </p:grpSpPr>
        <p:sp>
          <p:nvSpPr>
            <p:cNvPr id="73" name="CasellaDiTesto 72"/>
            <p:cNvSpPr txBox="1"/>
            <p:nvPr userDrawn="1"/>
          </p:nvSpPr>
          <p:spPr>
            <a:xfrm>
              <a:off x="5868144" y="3789040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n-US" i="1" baseline="0" dirty="0" smtClean="0">
                  <a:solidFill>
                    <a:srgbClr val="FF0000"/>
                  </a:solidFill>
                </a:rPr>
                <a:t> </a:t>
              </a:r>
              <a:r>
                <a:rPr lang="en-US" i="1" dirty="0" smtClean="0">
                  <a:solidFill>
                    <a:srgbClr val="FF0000"/>
                  </a:solidFill>
                </a:rPr>
                <a:t>Small      Medium    Large </a:t>
              </a:r>
              <a:r>
                <a:rPr lang="en-US" i="1" baseline="0" dirty="0" smtClean="0">
                  <a:solidFill>
                    <a:srgbClr val="FF0000"/>
                  </a:solidFill>
                </a:rPr>
                <a:t> </a:t>
              </a:r>
              <a:r>
                <a:rPr lang="en-US" i="1" dirty="0" smtClean="0">
                  <a:solidFill>
                    <a:srgbClr val="FF0000"/>
                  </a:solidFill>
                </a:rPr>
                <a:t>Multinational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74" name="CasellaDiTesto 73"/>
            <p:cNvSpPr txBox="1"/>
            <p:nvPr userDrawn="1"/>
          </p:nvSpPr>
          <p:spPr>
            <a:xfrm>
              <a:off x="6300192" y="450912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30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75" name="CasellaDiTesto 74"/>
            <p:cNvSpPr txBox="1"/>
            <p:nvPr userDrawn="1"/>
          </p:nvSpPr>
          <p:spPr>
            <a:xfrm>
              <a:off x="6876256" y="450912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40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76" name="CasellaDiTesto 75"/>
            <p:cNvSpPr txBox="1"/>
            <p:nvPr userDrawn="1"/>
          </p:nvSpPr>
          <p:spPr>
            <a:xfrm>
              <a:off x="7452320" y="450912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50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CasellaDiTesto 76"/>
            <p:cNvSpPr txBox="1"/>
            <p:nvPr userDrawn="1"/>
          </p:nvSpPr>
          <p:spPr>
            <a:xfrm>
              <a:off x="8028384" y="450912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60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grpSp>
          <p:nvGrpSpPr>
            <p:cNvPr id="88" name="Gruppo 87"/>
            <p:cNvGrpSpPr/>
            <p:nvPr userDrawn="1"/>
          </p:nvGrpSpPr>
          <p:grpSpPr>
            <a:xfrm>
              <a:off x="5868144" y="5240233"/>
              <a:ext cx="2952328" cy="276999"/>
              <a:chOff x="5868144" y="5240233"/>
              <a:chExt cx="2952328" cy="276999"/>
            </a:xfrm>
          </p:grpSpPr>
          <p:sp>
            <p:nvSpPr>
              <p:cNvPr id="78" name="CasellaDiTesto 77"/>
              <p:cNvSpPr txBox="1"/>
              <p:nvPr userDrawn="1"/>
            </p:nvSpPr>
            <p:spPr>
              <a:xfrm>
                <a:off x="5868144" y="5240233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>
                  <a:buNone/>
                  <a:tabLst>
                    <a:tab pos="444500" algn="l"/>
                    <a:tab pos="901700" algn="l"/>
                    <a:tab pos="1968500" algn="l"/>
                    <a:tab pos="2514600" algn="l"/>
                  </a:tabLst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Very Low</a:t>
                </a:r>
                <a:endParaRPr lang="it-IT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CasellaDiTesto 78"/>
              <p:cNvSpPr txBox="1"/>
              <p:nvPr userDrawn="1"/>
            </p:nvSpPr>
            <p:spPr>
              <a:xfrm>
                <a:off x="6732240" y="5240233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>
                  <a:buNone/>
                  <a:tabLst>
                    <a:tab pos="444500" algn="l"/>
                    <a:tab pos="901700" algn="l"/>
                    <a:tab pos="1968500" algn="l"/>
                    <a:tab pos="2514600" algn="l"/>
                  </a:tabLst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Low</a:t>
                </a:r>
                <a:endParaRPr lang="it-IT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CasellaDiTesto 79"/>
              <p:cNvSpPr txBox="1"/>
              <p:nvPr userDrawn="1"/>
            </p:nvSpPr>
            <p:spPr>
              <a:xfrm>
                <a:off x="7380312" y="5240233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>
                  <a:buNone/>
                  <a:tabLst>
                    <a:tab pos="444500" algn="l"/>
                    <a:tab pos="901700" algn="l"/>
                    <a:tab pos="1968500" algn="l"/>
                    <a:tab pos="2514600" algn="l"/>
                  </a:tabLst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High</a:t>
                </a:r>
                <a:endParaRPr lang="it-IT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CasellaDiTesto 80"/>
              <p:cNvSpPr txBox="1"/>
              <p:nvPr userDrawn="1"/>
            </p:nvSpPr>
            <p:spPr>
              <a:xfrm>
                <a:off x="7956376" y="524023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>
                  <a:buNone/>
                  <a:tabLst>
                    <a:tab pos="444500" algn="l"/>
                    <a:tab pos="901700" algn="l"/>
                    <a:tab pos="1968500" algn="l"/>
                    <a:tab pos="2514600" algn="l"/>
                  </a:tabLst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Very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High</a:t>
                </a:r>
                <a:endParaRPr lang="it-IT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" name="CasellaDiTesto 81"/>
            <p:cNvSpPr txBox="1"/>
            <p:nvPr userDrawn="1"/>
          </p:nvSpPr>
          <p:spPr>
            <a:xfrm>
              <a:off x="6462210" y="59492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30%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83" name="CasellaDiTesto 82"/>
            <p:cNvSpPr txBox="1"/>
            <p:nvPr userDrawn="1"/>
          </p:nvSpPr>
          <p:spPr>
            <a:xfrm>
              <a:off x="7056276" y="59492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50%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84" name="CasellaDiTesto 83"/>
            <p:cNvSpPr txBox="1"/>
            <p:nvPr userDrawn="1"/>
          </p:nvSpPr>
          <p:spPr>
            <a:xfrm>
              <a:off x="7650342" y="59492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70%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85" name="CasellaDiTesto 84"/>
            <p:cNvSpPr txBox="1"/>
            <p:nvPr userDrawn="1"/>
          </p:nvSpPr>
          <p:spPr>
            <a:xfrm>
              <a:off x="8244408" y="59492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90%</a:t>
              </a:r>
              <a:endParaRPr lang="it-IT" i="1" dirty="0">
                <a:solidFill>
                  <a:srgbClr val="FF0000"/>
                </a:solidFill>
              </a:endParaRPr>
            </a:p>
          </p:txBody>
        </p:sp>
        <p:sp>
          <p:nvSpPr>
            <p:cNvPr id="87" name="CasellaDiTesto 86"/>
            <p:cNvSpPr txBox="1"/>
            <p:nvPr userDrawn="1"/>
          </p:nvSpPr>
          <p:spPr>
            <a:xfrm>
              <a:off x="5868144" y="59492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None/>
                <a:tabLst>
                  <a:tab pos="444500" algn="l"/>
                  <a:tab pos="901700" algn="l"/>
                  <a:tab pos="1968500" algn="l"/>
                  <a:tab pos="2514600" algn="l"/>
                </a:tabLst>
              </a:pPr>
              <a:r>
                <a:rPr lang="en-US" i="1" dirty="0" smtClean="0">
                  <a:solidFill>
                    <a:srgbClr val="FF0000"/>
                  </a:solidFill>
                </a:rPr>
                <a:t>10</a:t>
              </a:r>
              <a:r>
                <a:rPr lang="it-IT" i="1" dirty="0" smtClean="0">
                  <a:solidFill>
                    <a:srgbClr val="FF0000"/>
                  </a:solidFill>
                </a:rPr>
                <a:t>%</a:t>
              </a:r>
              <a:endParaRPr lang="en-US" i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uppo 89"/>
          <p:cNvGrpSpPr/>
          <p:nvPr userDrawn="1"/>
        </p:nvGrpSpPr>
        <p:grpSpPr>
          <a:xfrm>
            <a:off x="467544" y="1048724"/>
            <a:ext cx="4281682" cy="2448272"/>
            <a:chOff x="467544" y="1052736"/>
            <a:chExt cx="4281682" cy="2287141"/>
          </a:xfrm>
        </p:grpSpPr>
        <p:pic>
          <p:nvPicPr>
            <p:cNvPr id="91" name="Picture 47" descr="http://wc1.smartdraw.com/examples/content/Examples/06_Maps/1_World_Regional_Maps/World_Map_-_Black_&amp;_White_L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1560" y="1052736"/>
              <a:ext cx="4137666" cy="2268886"/>
            </a:xfrm>
            <a:prstGeom prst="rect">
              <a:avLst/>
            </a:prstGeom>
            <a:noFill/>
            <a:ln>
              <a:solidFill>
                <a:srgbClr val="004D9B"/>
              </a:solidFill>
            </a:ln>
          </p:spPr>
        </p:pic>
        <p:grpSp>
          <p:nvGrpSpPr>
            <p:cNvPr id="92" name="Gruppo 52"/>
            <p:cNvGrpSpPr/>
            <p:nvPr/>
          </p:nvGrpSpPr>
          <p:grpSpPr>
            <a:xfrm>
              <a:off x="467544" y="2852936"/>
              <a:ext cx="3303121" cy="486941"/>
              <a:chOff x="467544" y="2852936"/>
              <a:chExt cx="3303121" cy="486941"/>
            </a:xfrm>
          </p:grpSpPr>
          <p:pic>
            <p:nvPicPr>
              <p:cNvPr id="93" name="Picture 5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411760" y="2852936"/>
                <a:ext cx="649255" cy="486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4" name="Picture 59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67544" y="2852936"/>
                <a:ext cx="649255" cy="486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" name="CasellaDiTesto 94"/>
              <p:cNvSpPr txBox="1"/>
              <p:nvPr/>
            </p:nvSpPr>
            <p:spPr>
              <a:xfrm>
                <a:off x="899592" y="2957907"/>
                <a:ext cx="5842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Office</a:t>
                </a:r>
                <a:endParaRPr lang="it-IT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96" name="CasellaDiTesto 95"/>
              <p:cNvSpPr txBox="1"/>
              <p:nvPr/>
            </p:nvSpPr>
            <p:spPr>
              <a:xfrm>
                <a:off x="2843808" y="2957907"/>
                <a:ext cx="926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Customers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7" name="Rettangolo 96"/>
          <p:cNvSpPr/>
          <p:nvPr userDrawn="1"/>
        </p:nvSpPr>
        <p:spPr bwMode="auto">
          <a:xfrm>
            <a:off x="5004047" y="2276872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98" name="Rettangolo 97"/>
          <p:cNvSpPr/>
          <p:nvPr userDrawn="1"/>
        </p:nvSpPr>
        <p:spPr bwMode="auto">
          <a:xfrm>
            <a:off x="5004047" y="1507480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99" name="Rettangolo 98"/>
          <p:cNvSpPr/>
          <p:nvPr userDrawn="1"/>
        </p:nvSpPr>
        <p:spPr bwMode="auto">
          <a:xfrm>
            <a:off x="5004047" y="3091656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100" name="Rettangolo 99"/>
          <p:cNvSpPr/>
          <p:nvPr userDrawn="1"/>
        </p:nvSpPr>
        <p:spPr bwMode="auto">
          <a:xfrm>
            <a:off x="7668488" y="116776"/>
            <a:ext cx="1296000" cy="129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[Please Insert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Logo]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1" name="Rettangolo 100"/>
          <p:cNvSpPr/>
          <p:nvPr userDrawn="1"/>
        </p:nvSpPr>
        <p:spPr>
          <a:xfrm>
            <a:off x="4932040" y="19168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baseline="0" dirty="0" smtClean="0">
                <a:solidFill>
                  <a:srgbClr val="004D9B"/>
                </a:solidFill>
              </a:rPr>
              <a:t>Strongholds</a:t>
            </a:r>
          </a:p>
        </p:txBody>
      </p:sp>
      <p:sp>
        <p:nvSpPr>
          <p:cNvPr id="102" name="Rettangolo 101"/>
          <p:cNvSpPr/>
          <p:nvPr userDrawn="1"/>
        </p:nvSpPr>
        <p:spPr>
          <a:xfrm>
            <a:off x="4968552" y="27722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baseline="0" dirty="0" smtClean="0">
                <a:solidFill>
                  <a:srgbClr val="004D9B"/>
                </a:solidFill>
              </a:rPr>
              <a:t>Web Site</a:t>
            </a:r>
          </a:p>
          <a:p>
            <a:endParaRPr lang="en-US" sz="1200" b="1" baseline="0" dirty="0" smtClean="0">
              <a:solidFill>
                <a:srgbClr val="004D9B"/>
              </a:solidFill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584" y="6282275"/>
            <a:ext cx="3493591" cy="469361"/>
          </a:xfrm>
          <a:prstGeom prst="rect">
            <a:avLst/>
          </a:prstGeom>
          <a:noFill/>
          <a:ln w="9525">
            <a:solidFill>
              <a:srgbClr val="004D9B"/>
            </a:solidFill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D9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D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4D9B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4D9B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4D9B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4D9B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4D9B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D9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D9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D9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D9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olo 3"/>
          <p:cNvSpPr txBox="1">
            <a:spLocks/>
          </p:cNvSpPr>
          <p:nvPr/>
        </p:nvSpPr>
        <p:spPr>
          <a:xfrm>
            <a:off x="611560" y="116632"/>
            <a:ext cx="7056784" cy="85169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9pPr>
          </a:lstStyle>
          <a:p>
            <a:pPr algn="l"/>
            <a:r>
              <a:rPr lang="en-US" sz="4200" b="1" kern="0" dirty="0" smtClean="0"/>
              <a:t>[Company Name]</a:t>
            </a:r>
            <a:endParaRPr lang="en-US" sz="4200" b="1" kern="0" dirty="0"/>
          </a:p>
        </p:txBody>
      </p:sp>
      <p:pic>
        <p:nvPicPr>
          <p:cNvPr id="1848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87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Segnaposto testo 8"/>
          <p:cNvSpPr txBox="1">
            <a:spLocks/>
          </p:cNvSpPr>
          <p:nvPr/>
        </p:nvSpPr>
        <p:spPr>
          <a:xfrm>
            <a:off x="611560" y="3573016"/>
            <a:ext cx="2520000" cy="2520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D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D9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D9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D9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9pPr>
          </a:lstStyle>
          <a:p>
            <a:pPr algn="ctr"/>
            <a:r>
              <a:rPr lang="it-IT" sz="2000" kern="0" dirty="0" smtClean="0">
                <a:solidFill>
                  <a:srgbClr val="004D9B"/>
                </a:solidFill>
              </a:rPr>
              <a:t>Spazio x foto a scelta</a:t>
            </a:r>
          </a:p>
          <a:p>
            <a:endParaRPr lang="it-IT" kern="0" dirty="0" smtClean="0">
              <a:solidFill>
                <a:srgbClr val="004D9B"/>
              </a:solidFill>
            </a:endParaRPr>
          </a:p>
          <a:p>
            <a:endParaRPr lang="it-IT" kern="0" dirty="0" smtClean="0">
              <a:solidFill>
                <a:srgbClr val="004D9B"/>
              </a:solidFill>
            </a:endParaRPr>
          </a:p>
          <a:p>
            <a:endParaRPr lang="it-IT" kern="0" dirty="0">
              <a:solidFill>
                <a:srgbClr val="004D9B"/>
              </a:solidFill>
            </a:endParaRPr>
          </a:p>
        </p:txBody>
      </p:sp>
      <p:pic>
        <p:nvPicPr>
          <p:cNvPr id="18493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8679" y="356870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7798" y="431810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5790" y="5085184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822" y="575826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 bwMode="auto">
          <a:xfrm>
            <a:off x="5004047" y="2276872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004047" y="1507480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5004047" y="3091656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olo 3"/>
          <p:cNvSpPr txBox="1">
            <a:spLocks/>
          </p:cNvSpPr>
          <p:nvPr/>
        </p:nvSpPr>
        <p:spPr>
          <a:xfrm>
            <a:off x="611560" y="188640"/>
            <a:ext cx="7056783" cy="7796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4D9F"/>
                </a:solidFill>
                <a:latin typeface="Arial" charset="0"/>
              </a:defRPr>
            </a:lvl9pPr>
          </a:lstStyle>
          <a:p>
            <a:pPr algn="l"/>
            <a:r>
              <a:rPr lang="en-US" sz="4200" b="1" kern="0" dirty="0" err="1" smtClean="0"/>
              <a:t>Canistracci</a:t>
            </a:r>
            <a:r>
              <a:rPr lang="en-US" sz="4200" b="1" kern="0" dirty="0" smtClean="0"/>
              <a:t> Oil Ltd</a:t>
            </a:r>
            <a:endParaRPr lang="en-US" sz="4200" b="1" kern="0" dirty="0"/>
          </a:p>
        </p:txBody>
      </p:sp>
      <p:pic>
        <p:nvPicPr>
          <p:cNvPr id="1848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476" y="1361976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87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676" y="142646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ttangolo 54"/>
          <p:cNvSpPr/>
          <p:nvPr/>
        </p:nvSpPr>
        <p:spPr bwMode="auto">
          <a:xfrm>
            <a:off x="7668488" y="116776"/>
            <a:ext cx="1296000" cy="12960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[Please Insert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Logo]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0" name="Rettangolo 59"/>
          <p:cNvSpPr/>
          <p:nvPr/>
        </p:nvSpPr>
        <p:spPr bwMode="auto">
          <a:xfrm>
            <a:off x="5004047" y="1507480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4D9B"/>
                </a:solidFill>
              </a:rPr>
              <a:t>Oil &amp; Gas, Plant Engineering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65" name="Segnaposto testo 8"/>
          <p:cNvSpPr txBox="1">
            <a:spLocks/>
          </p:cNvSpPr>
          <p:nvPr/>
        </p:nvSpPr>
        <p:spPr>
          <a:xfrm>
            <a:off x="611560" y="3573016"/>
            <a:ext cx="2520000" cy="2520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D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D9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D9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D9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D9F"/>
                </a:solidFill>
                <a:latin typeface="+mn-lt"/>
              </a:defRPr>
            </a:lvl9pPr>
          </a:lstStyle>
          <a:p>
            <a:pPr algn="ctr"/>
            <a:r>
              <a:rPr lang="it-IT" sz="2000" kern="0" dirty="0" smtClean="0">
                <a:solidFill>
                  <a:srgbClr val="004D9B"/>
                </a:solidFill>
              </a:rPr>
              <a:t>Spazio x foto a scelta</a:t>
            </a:r>
          </a:p>
          <a:p>
            <a:endParaRPr lang="it-IT" kern="0" dirty="0" smtClean="0">
              <a:solidFill>
                <a:srgbClr val="004D9B"/>
              </a:solidFill>
            </a:endParaRPr>
          </a:p>
          <a:p>
            <a:endParaRPr lang="it-IT" kern="0" dirty="0" smtClean="0">
              <a:solidFill>
                <a:srgbClr val="004D9B"/>
              </a:solidFill>
            </a:endParaRPr>
          </a:p>
          <a:p>
            <a:endParaRPr lang="it-IT" kern="0" dirty="0">
              <a:solidFill>
                <a:srgbClr val="004D9B"/>
              </a:solidFill>
            </a:endParaRPr>
          </a:p>
        </p:txBody>
      </p:sp>
      <p:pic>
        <p:nvPicPr>
          <p:cNvPr id="18493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8679" y="356870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862" y="431810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5790" y="5085184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822" y="5758260"/>
            <a:ext cx="382474" cy="3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 bwMode="auto">
          <a:xfrm>
            <a:off x="5004047" y="2276872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4D9B"/>
                </a:solidFill>
                <a:effectLst/>
                <a:latin typeface="Arial" charset="0"/>
              </a:rPr>
              <a:t>Long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4D9B"/>
                </a:solidFill>
                <a:effectLst/>
                <a:latin typeface="Arial" charset="0"/>
              </a:rPr>
              <a:t> Traditions, Family Styl</a:t>
            </a:r>
            <a:r>
              <a:rPr lang="en-US" dirty="0" smtClean="0">
                <a:solidFill>
                  <a:srgbClr val="004D9B"/>
                </a:solidFill>
              </a:rPr>
              <a:t>e Company, International Attitude, Leading Oil &amp; Gas in Tajikistan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5004048" y="3091656"/>
            <a:ext cx="3944174" cy="409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4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4D9B"/>
                </a:solidFill>
              </a:rPr>
              <a:t>www.canistracci.co.tj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4D9B"/>
                </a:solidFill>
                <a:effectLst/>
                <a:latin typeface="Arial" charset="0"/>
              </a:rPr>
              <a:t>/  hrd@</a:t>
            </a:r>
            <a:r>
              <a:rPr lang="en-US" dirty="0" smtClean="0">
                <a:solidFill>
                  <a:srgbClr val="004D9B"/>
                </a:solidFill>
              </a:rPr>
              <a:t>canistracci.co.tj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4D9B"/>
              </a:solidFill>
              <a:effectLst/>
              <a:latin typeface="Arial" charset="0"/>
            </a:endParaRPr>
          </a:p>
        </p:txBody>
      </p:sp>
      <p:pic>
        <p:nvPicPr>
          <p:cNvPr id="35844" name="Picture 4" descr="https://encrypted-tbn2.gstatic.com/images?q=tbn:ANd9GcTEWIC8C6wBvDJxl5RhUJ3JWniioQyHxYzFZYhElzcb2YsnJO6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11" y="3582689"/>
            <a:ext cx="2509689" cy="2498536"/>
          </a:xfrm>
          <a:prstGeom prst="rect">
            <a:avLst/>
          </a:prstGeom>
          <a:noFill/>
          <a:ln>
            <a:solidFill>
              <a:srgbClr val="004D9B"/>
            </a:solidFill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958" y="116458"/>
            <a:ext cx="1293242" cy="1293242"/>
          </a:xfrm>
          <a:prstGeom prst="rect">
            <a:avLst/>
          </a:prstGeom>
          <a:noFill/>
          <a:ln w="9525">
            <a:solidFill>
              <a:srgbClr val="004D9B"/>
            </a:solidFill>
            <a:miter lim="800000"/>
            <a:headEnd/>
            <a:tailEnd/>
          </a:ln>
          <a:effectLst/>
        </p:spPr>
      </p:pic>
      <p:sp>
        <p:nvSpPr>
          <p:cNvPr id="26" name="CasellaDiTesto 25"/>
          <p:cNvSpPr txBox="1"/>
          <p:nvPr/>
        </p:nvSpPr>
        <p:spPr>
          <a:xfrm rot="18900000">
            <a:off x="1586153" y="2468919"/>
            <a:ext cx="5355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EXAMPLE</a:t>
            </a:r>
            <a:endParaRPr lang="it-IT" sz="6000" b="1" dirty="0">
              <a:solidFill>
                <a:srgbClr val="FF0000"/>
              </a:solidFill>
            </a:endParaRPr>
          </a:p>
        </p:txBody>
      </p:sp>
      <p:pic>
        <p:nvPicPr>
          <p:cNvPr id="27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376" y="185320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976" y="1692176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076" y="1425476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076" y="1628676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5976" y="167540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676" y="143410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676" y="1205508"/>
            <a:ext cx="492646" cy="7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3141</TotalTime>
  <Words>229</Words>
  <Application>Microsoft Office PowerPoint</Application>
  <PresentationFormat>Presentazione su schermo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4" baseType="lpstr">
      <vt:lpstr>Presentazione vuota</vt:lpstr>
      <vt:lpstr>Immagine bitmap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HB</dc:creator>
  <cp:lastModifiedBy>Ago</cp:lastModifiedBy>
  <cp:revision>171</cp:revision>
  <cp:lastPrinted>2014-11-10T08:53:29Z</cp:lastPrinted>
  <dcterms:created xsi:type="dcterms:W3CDTF">2011-05-20T05:29:59Z</dcterms:created>
  <dcterms:modified xsi:type="dcterms:W3CDTF">2014-12-01T18:45:13Z</dcterms:modified>
</cp:coreProperties>
</file>